
<file path=[Content_Types].xml><?xml version="1.0" encoding="utf-8"?>
<Types xmlns="http://schemas.openxmlformats.org/package/2006/content-types">
  <Default Extension="gif" ContentType="image/gi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57" r:id="rId3"/>
    <p:sldId id="263" r:id="rId4"/>
    <p:sldId id="258" r:id="rId5"/>
    <p:sldId id="259" r:id="rId6"/>
    <p:sldId id="260" r:id="rId7"/>
    <p:sldId id="261"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media/image4.gif>
</file>

<file path=ppt/media/image5.jpeg>
</file>

<file path=ppt/media/image6.jpeg>
</file>

<file path=ppt/media/media1.m4a>
</file>

<file path=ppt/media/media2.m4a>
</file>

<file path=ppt/media/media3.m4a>
</file>

<file path=ppt/media/media4.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268CA7-DE8E-4DDA-B61F-D021AE133896}" type="datetimeFigureOut">
              <a:rPr lang="en-US" smtClean="0"/>
              <a:t>3/4/2025</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A3DAE5E8-A02E-428D-B5FE-B5F3806D3DFC}"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70425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268CA7-DE8E-4DDA-B61F-D021AE133896}" type="datetimeFigureOut">
              <a:rPr lang="en-US" smtClean="0"/>
              <a:t>3/4/2025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DAE5E8-A02E-428D-B5FE-B5F3806D3DFC}"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33878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268CA7-DE8E-4DDA-B61F-D021AE133896}" type="datetimeFigureOut">
              <a:rPr lang="en-US" smtClean="0"/>
              <a:t>3/4/2025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DAE5E8-A02E-428D-B5FE-B5F3806D3DFC}"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548659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268CA7-DE8E-4DDA-B61F-D021AE133896}" type="datetimeFigureOut">
              <a:rPr lang="en-US" smtClean="0"/>
              <a:t>3/4/2025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DAE5E8-A02E-428D-B5FE-B5F3806D3DFC}"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418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268CA7-DE8E-4DDA-B61F-D021AE133896}" type="datetimeFigureOut">
              <a:rPr lang="en-US" smtClean="0"/>
              <a:t>3/4/2025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DAE5E8-A02E-428D-B5FE-B5F3806D3DFC}"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50401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268CA7-DE8E-4DDA-B61F-D021AE133896}" type="datetimeFigureOut">
              <a:rPr lang="en-US" smtClean="0"/>
              <a:t>3/4/2025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DAE5E8-A02E-428D-B5FE-B5F3806D3DFC}"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82686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268CA7-DE8E-4DDA-B61F-D021AE133896}" type="datetimeFigureOut">
              <a:rPr lang="en-US" smtClean="0"/>
              <a:t>3/4/2025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3DAE5E8-A02E-428D-B5FE-B5F3806D3DFC}"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74895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268CA7-DE8E-4DDA-B61F-D021AE133896}" type="datetimeFigureOut">
              <a:rPr lang="en-US" smtClean="0"/>
              <a:t>3/4/2025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3DAE5E8-A02E-428D-B5FE-B5F3806D3DFC}"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01610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268CA7-DE8E-4DDA-B61F-D021AE133896}" type="datetimeFigureOut">
              <a:rPr lang="en-US" smtClean="0"/>
              <a:t>3/4/2025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3DAE5E8-A02E-428D-B5FE-B5F3806D3DFC}" type="slidenum">
              <a:rPr lang="en-US" smtClean="0"/>
              <a:t>‹#›</a:t>
            </a:fld>
            <a:endParaRPr lang="en-US"/>
          </a:p>
        </p:txBody>
      </p:sp>
    </p:spTree>
    <p:extLst>
      <p:ext uri="{BB962C8B-B14F-4D97-AF65-F5344CB8AC3E}">
        <p14:creationId xmlns:p14="http://schemas.microsoft.com/office/powerpoint/2010/main" val="18996665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268CA7-DE8E-4DDA-B61F-D021AE133896}" type="datetimeFigureOut">
              <a:rPr lang="en-US" smtClean="0"/>
              <a:t>3/4/2025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DAE5E8-A02E-428D-B5FE-B5F3806D3DFC}"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36690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B8268CA7-DE8E-4DDA-B61F-D021AE133896}" type="datetimeFigureOut">
              <a:rPr lang="en-US" smtClean="0"/>
              <a:t>3/4/2025</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A3DAE5E8-A02E-428D-B5FE-B5F3806D3DFC}"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585559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B8268CA7-DE8E-4DDA-B61F-D021AE133896}" type="datetimeFigureOut">
              <a:rPr lang="en-US" smtClean="0"/>
              <a:t>3/4/2025</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A3DAE5E8-A02E-428D-B5FE-B5F3806D3DFC}"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906821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hyperlink" Target="https://en.wikipedia.org/wiki/User_profile" TargetMode="External"/><Relationship Id="rId13" Type="http://schemas.openxmlformats.org/officeDocument/2006/relationships/hyperlink" Target="https://en.wikipedia.org/wiki/Family_tree" TargetMode="External"/><Relationship Id="rId3" Type="http://schemas.openxmlformats.org/officeDocument/2006/relationships/slideLayout" Target="../slideLayouts/slideLayout2.xml"/><Relationship Id="rId7" Type="http://schemas.openxmlformats.org/officeDocument/2006/relationships/hyperlink" Target="https://en.wikipedia.org/wiki/Cyberattack" TargetMode="External"/><Relationship Id="rId12" Type="http://schemas.openxmlformats.org/officeDocument/2006/relationships/hyperlink" Target="https://en.wikipedia.org/wiki/Human_Y-chromosome_DNA_haplogroup" TargetMode="Externa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https://en.wikipedia.org/wiki/23andMe" TargetMode="External"/><Relationship Id="rId11" Type="http://schemas.openxmlformats.org/officeDocument/2006/relationships/hyperlink" Target="https://en.wikipedia.org/wiki/Human_mitochondrial_DNA_haplogroup" TargetMode="External"/><Relationship Id="rId5" Type="http://schemas.openxmlformats.org/officeDocument/2006/relationships/hyperlink" Target="https://en.wikipedia.org/wiki/Personal_genomics" TargetMode="External"/><Relationship Id="rId10" Type="http://schemas.openxmlformats.org/officeDocument/2006/relationships/hyperlink" Target="https://en.wikipedia.org/wiki/Surname" TargetMode="External"/><Relationship Id="rId4" Type="http://schemas.openxmlformats.org/officeDocument/2006/relationships/hyperlink" Target="https://en.wikipedia.org/wiki/Data_breach" TargetMode="External"/><Relationship Id="rId9" Type="http://schemas.openxmlformats.org/officeDocument/2006/relationships/hyperlink" Target="https://en.wikipedia.org/wiki/Ethnicity" TargetMode="External"/><Relationship Id="rId1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4.gif"/></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8AF4F-FA13-E53A-BCD4-3ECDCA51275F}"/>
              </a:ext>
            </a:extLst>
          </p:cNvPr>
          <p:cNvSpPr>
            <a:spLocks noGrp="1"/>
          </p:cNvSpPr>
          <p:nvPr>
            <p:ph type="ctrTitle"/>
          </p:nvPr>
        </p:nvSpPr>
        <p:spPr/>
        <p:txBody>
          <a:bodyPr/>
          <a:lstStyle/>
          <a:p>
            <a:r>
              <a:rPr lang="en-US" dirty="0"/>
              <a:t>23andMe</a:t>
            </a:r>
          </a:p>
        </p:txBody>
      </p:sp>
      <p:sp>
        <p:nvSpPr>
          <p:cNvPr id="3" name="Subtitle 2">
            <a:extLst>
              <a:ext uri="{FF2B5EF4-FFF2-40B4-BE49-F238E27FC236}">
                <a16:creationId xmlns:a16="http://schemas.microsoft.com/office/drawing/2014/main" id="{DBC677C5-C8D5-47A9-F2FC-6F1A10D41E34}"/>
              </a:ext>
            </a:extLst>
          </p:cNvPr>
          <p:cNvSpPr>
            <a:spLocks noGrp="1"/>
          </p:cNvSpPr>
          <p:nvPr>
            <p:ph type="subTitle" idx="1"/>
          </p:nvPr>
        </p:nvSpPr>
        <p:spPr>
          <a:xfrm>
            <a:off x="2417780" y="3531204"/>
            <a:ext cx="8637072" cy="2066956"/>
          </a:xfrm>
        </p:spPr>
        <p:txBody>
          <a:bodyPr>
            <a:normAutofit fontScale="92500" lnSpcReduction="20000"/>
          </a:bodyPr>
          <a:lstStyle/>
          <a:p>
            <a:r>
              <a:rPr lang="en-US" dirty="0"/>
              <a:t>Presented by: Ishan JAIN</a:t>
            </a:r>
          </a:p>
          <a:p>
            <a:r>
              <a:rPr lang="en-US" dirty="0" err="1"/>
              <a:t>Github</a:t>
            </a:r>
            <a:r>
              <a:rPr lang="en-US" dirty="0"/>
              <a:t>  account: </a:t>
            </a:r>
            <a:r>
              <a:rPr lang="en-US" dirty="0" err="1"/>
              <a:t>ishannjain</a:t>
            </a:r>
            <a:endParaRPr lang="en-US" dirty="0"/>
          </a:p>
          <a:p>
            <a:r>
              <a:rPr lang="en-US" dirty="0" err="1"/>
              <a:t>Edx_username</a:t>
            </a:r>
            <a:r>
              <a:rPr lang="en-US" dirty="0"/>
              <a:t>: </a:t>
            </a:r>
            <a:r>
              <a:rPr lang="en-US" dirty="0" err="1"/>
              <a:t>Ishan_ishu</a:t>
            </a:r>
            <a:endParaRPr lang="en-US" dirty="0"/>
          </a:p>
          <a:p>
            <a:r>
              <a:rPr lang="en-US" dirty="0"/>
              <a:t>Location:  Tikamgarh, Madhya </a:t>
            </a:r>
            <a:r>
              <a:rPr lang="en-US" dirty="0" err="1"/>
              <a:t>pradesh</a:t>
            </a:r>
            <a:r>
              <a:rPr lang="en-US" dirty="0"/>
              <a:t> , </a:t>
            </a:r>
            <a:r>
              <a:rPr lang="en-US" dirty="0" err="1"/>
              <a:t>india</a:t>
            </a:r>
            <a:endParaRPr lang="en-US" dirty="0"/>
          </a:p>
          <a:p>
            <a:r>
              <a:rPr lang="en-US" dirty="0"/>
              <a:t>date of recording:3 March 2025</a:t>
            </a:r>
          </a:p>
          <a:p>
            <a:endParaRPr lang="en-US" dirty="0"/>
          </a:p>
          <a:p>
            <a:endParaRPr lang="en-US" dirty="0"/>
          </a:p>
        </p:txBody>
      </p:sp>
      <p:pic>
        <p:nvPicPr>
          <p:cNvPr id="4" name="Picture 3">
            <a:extLst>
              <a:ext uri="{FF2B5EF4-FFF2-40B4-BE49-F238E27FC236}">
                <a16:creationId xmlns:a16="http://schemas.microsoft.com/office/drawing/2014/main" id="{FF1A1CD0-9640-23A6-1B37-C5612CB5E8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5810" y="0"/>
            <a:ext cx="4876190" cy="3514272"/>
          </a:xfrm>
          <a:prstGeom prst="rect">
            <a:avLst/>
          </a:prstGeom>
        </p:spPr>
      </p:pic>
      <p:pic>
        <p:nvPicPr>
          <p:cNvPr id="6" name="Audio 5">
            <a:hlinkClick r:id="" action="ppaction://media"/>
            <a:extLst>
              <a:ext uri="{FF2B5EF4-FFF2-40B4-BE49-F238E27FC236}">
                <a16:creationId xmlns:a16="http://schemas.microsoft.com/office/drawing/2014/main" id="{5590B333-1F38-3CEF-A460-F6EB5C286BA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47795486"/>
      </p:ext>
    </p:extLst>
  </p:cSld>
  <p:clrMapOvr>
    <a:masterClrMapping/>
  </p:clrMapOvr>
  <mc:AlternateContent xmlns:mc="http://schemas.openxmlformats.org/markup-compatibility/2006">
    <mc:Choice xmlns:p14="http://schemas.microsoft.com/office/powerpoint/2010/main" Requires="p14">
      <p:transition spd="slow" p14:dur="2000" advTm="20903"/>
    </mc:Choice>
    <mc:Fallback>
      <p:transition spd="slow" advTm="209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EC9E8-00C1-9890-C603-4E6E72AFCAD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DDA8F71-A284-2F75-0647-4F6966E2D4DB}"/>
              </a:ext>
            </a:extLst>
          </p:cNvPr>
          <p:cNvSpPr>
            <a:spLocks noGrp="1"/>
          </p:cNvSpPr>
          <p:nvPr>
            <p:ph idx="1"/>
          </p:nvPr>
        </p:nvSpPr>
        <p:spPr/>
        <p:txBody>
          <a:bodyPr>
            <a:normAutofit fontScale="92500" lnSpcReduction="20000"/>
          </a:bodyPr>
          <a:lstStyle/>
          <a:p>
            <a:r>
              <a:rPr lang="en-US" b="0" i="0" dirty="0">
                <a:solidFill>
                  <a:srgbClr val="202122"/>
                </a:solidFill>
                <a:effectLst/>
                <a:latin typeface="Arial" panose="020B0604020202020204" pitchFamily="34" charset="0"/>
              </a:rPr>
              <a:t>The </a:t>
            </a:r>
            <a:r>
              <a:rPr lang="en-US" b="1" i="0" dirty="0">
                <a:solidFill>
                  <a:srgbClr val="202122"/>
                </a:solidFill>
                <a:effectLst/>
                <a:latin typeface="Arial" panose="020B0604020202020204" pitchFamily="34" charset="0"/>
              </a:rPr>
              <a:t>23andMe data leak</a:t>
            </a:r>
            <a:r>
              <a:rPr lang="en-US" b="0" i="0" dirty="0">
                <a:solidFill>
                  <a:srgbClr val="202122"/>
                </a:solidFill>
                <a:effectLst/>
                <a:latin typeface="Arial" panose="020B0604020202020204" pitchFamily="34" charset="0"/>
              </a:rPr>
              <a:t> was a </a:t>
            </a:r>
            <a:r>
              <a:rPr lang="en-US" b="0" i="0" u="none" strike="noStrike" dirty="0">
                <a:effectLst/>
                <a:latin typeface="Arial" panose="020B0604020202020204" pitchFamily="34" charset="0"/>
                <a:hlinkClick r:id="rId4" tooltip="Data breach"/>
              </a:rPr>
              <a:t>data breach</a:t>
            </a:r>
            <a:r>
              <a:rPr lang="en-US" b="0" i="0" dirty="0">
                <a:solidFill>
                  <a:srgbClr val="202122"/>
                </a:solidFill>
                <a:effectLst/>
                <a:latin typeface="Arial" panose="020B0604020202020204" pitchFamily="34" charset="0"/>
              </a:rPr>
              <a:t> at </a:t>
            </a:r>
            <a:r>
              <a:rPr lang="en-US" b="0" i="0" u="none" strike="noStrike" dirty="0">
                <a:effectLst/>
                <a:latin typeface="Arial" panose="020B0604020202020204" pitchFamily="34" charset="0"/>
                <a:hlinkClick r:id="rId5" tooltip="Personal genomics"/>
              </a:rPr>
              <a:t>personal</a:t>
            </a:r>
            <a:r>
              <a:rPr lang="en-US" dirty="0">
                <a:latin typeface="Arial" panose="020B0604020202020204" pitchFamily="34" charset="0"/>
              </a:rPr>
              <a:t> </a:t>
            </a:r>
            <a:r>
              <a:rPr lang="en-US" b="0" i="0" u="none" strike="noStrike" dirty="0">
                <a:effectLst/>
                <a:latin typeface="Arial" panose="020B0604020202020204" pitchFamily="34" charset="0"/>
                <a:hlinkClick r:id="rId5" tooltip="Personal genomics"/>
              </a:rPr>
              <a:t>genomics</a:t>
            </a:r>
            <a:r>
              <a:rPr lang="en-US" b="0" i="0" dirty="0">
                <a:solidFill>
                  <a:srgbClr val="202122"/>
                </a:solidFill>
                <a:effectLst/>
                <a:latin typeface="Arial" panose="020B0604020202020204" pitchFamily="34" charset="0"/>
              </a:rPr>
              <a:t> company </a:t>
            </a:r>
            <a:r>
              <a:rPr lang="en-US" b="0" i="0" u="none" strike="noStrike" dirty="0">
                <a:effectLst/>
                <a:latin typeface="Arial" panose="020B0604020202020204" pitchFamily="34" charset="0"/>
                <a:hlinkClick r:id="rId6" tooltip="23andMe"/>
              </a:rPr>
              <a:t>23andMe</a:t>
            </a:r>
            <a:r>
              <a:rPr lang="en-US" b="0" i="0" dirty="0">
                <a:solidFill>
                  <a:srgbClr val="202122"/>
                </a:solidFill>
                <a:effectLst/>
                <a:latin typeface="Arial" panose="020B0604020202020204" pitchFamily="34" charset="0"/>
              </a:rPr>
              <a:t> reported in October 2023. The </a:t>
            </a:r>
            <a:r>
              <a:rPr lang="en-US" b="0" i="0" u="none" strike="noStrike" dirty="0">
                <a:effectLst/>
                <a:latin typeface="Arial" panose="020B0604020202020204" pitchFamily="34" charset="0"/>
                <a:hlinkClick r:id="rId7" tooltip="Cyberattack"/>
              </a:rPr>
              <a:t>cyberattack</a:t>
            </a:r>
            <a:r>
              <a:rPr lang="en-US" b="0" i="0" dirty="0">
                <a:solidFill>
                  <a:srgbClr val="202122"/>
                </a:solidFill>
                <a:effectLst/>
                <a:latin typeface="Arial" panose="020B0604020202020204" pitchFamily="34" charset="0"/>
              </a:rPr>
              <a:t> gathered </a:t>
            </a:r>
            <a:r>
              <a:rPr lang="en-US" b="0" i="0" u="none" strike="noStrike" dirty="0">
                <a:effectLst/>
                <a:latin typeface="Arial" panose="020B0604020202020204" pitchFamily="34" charset="0"/>
                <a:hlinkClick r:id="rId8" tooltip="User profile"/>
              </a:rPr>
              <a:t>profile</a:t>
            </a:r>
            <a:r>
              <a:rPr lang="en-US" b="0" i="0" dirty="0">
                <a:solidFill>
                  <a:srgbClr val="202122"/>
                </a:solidFill>
                <a:effectLst/>
                <a:latin typeface="Arial" panose="020B0604020202020204" pitchFamily="34" charset="0"/>
              </a:rPr>
              <a:t> and </a:t>
            </a:r>
            <a:r>
              <a:rPr lang="en-US" b="0" i="0" u="none" strike="noStrike" dirty="0">
                <a:effectLst/>
                <a:latin typeface="Arial" panose="020B0604020202020204" pitchFamily="34" charset="0"/>
                <a:hlinkClick r:id="rId9" tooltip="Ethnicity"/>
              </a:rPr>
              <a:t>ethnicity</a:t>
            </a:r>
            <a:r>
              <a:rPr lang="en-US" b="0" i="0" dirty="0">
                <a:solidFill>
                  <a:srgbClr val="202122"/>
                </a:solidFill>
                <a:effectLst/>
                <a:latin typeface="Arial" panose="020B0604020202020204" pitchFamily="34" charset="0"/>
              </a:rPr>
              <a:t> information from millions of users. The affected customers were reported as primarily Ashkenazi Jews but also including hundreds of thousands of ethnically Chinese users. The hacker(s) stole information customers had chosen to share with their DNA matches, which could include name, profile photo, birth year, location, family </a:t>
            </a:r>
            <a:r>
              <a:rPr lang="en-US" b="0" i="0" u="none" strike="noStrike" dirty="0">
                <a:effectLst/>
                <a:latin typeface="Arial" panose="020B0604020202020204" pitchFamily="34" charset="0"/>
                <a:hlinkClick r:id="rId10" tooltip="Surname"/>
              </a:rPr>
              <a:t>surnames</a:t>
            </a:r>
            <a:r>
              <a:rPr lang="en-US" b="0" i="0" dirty="0">
                <a:solidFill>
                  <a:srgbClr val="202122"/>
                </a:solidFill>
                <a:effectLst/>
                <a:latin typeface="Arial" panose="020B0604020202020204" pitchFamily="34" charset="0"/>
              </a:rPr>
              <a:t>, grandparents' birthplaces, ethnicity estimates, </a:t>
            </a:r>
            <a:r>
              <a:rPr lang="en-US" b="0" i="0" u="none" strike="noStrike" dirty="0">
                <a:effectLst/>
                <a:latin typeface="Arial" panose="020B0604020202020204" pitchFamily="34" charset="0"/>
                <a:hlinkClick r:id="rId11" tooltip="Human mitochondrial DNA haplogroup"/>
              </a:rPr>
              <a:t>mitochondrial DNA haplogroup</a:t>
            </a:r>
            <a:r>
              <a:rPr lang="en-US" b="0" i="0" dirty="0">
                <a:solidFill>
                  <a:srgbClr val="202122"/>
                </a:solidFill>
                <a:effectLst/>
                <a:latin typeface="Arial" panose="020B0604020202020204" pitchFamily="34" charset="0"/>
              </a:rPr>
              <a:t>, </a:t>
            </a:r>
            <a:r>
              <a:rPr lang="en-US" b="0" i="0" u="none" strike="noStrike" dirty="0">
                <a:effectLst/>
                <a:latin typeface="Arial" panose="020B0604020202020204" pitchFamily="34" charset="0"/>
                <a:hlinkClick r:id="rId12" tooltip="Human Y-chromosome DNA haplogroup"/>
              </a:rPr>
              <a:t>Y-chromosome DNA haplogroup</a:t>
            </a:r>
            <a:r>
              <a:rPr lang="en-US" b="0" i="0" dirty="0">
                <a:solidFill>
                  <a:srgbClr val="202122"/>
                </a:solidFill>
                <a:effectLst/>
                <a:latin typeface="Arial" panose="020B0604020202020204" pitchFamily="34" charset="0"/>
              </a:rPr>
              <a:t>, link to external </a:t>
            </a:r>
            <a:r>
              <a:rPr lang="en-US" b="0" i="0" u="none" strike="noStrike" dirty="0">
                <a:effectLst/>
                <a:latin typeface="Arial" panose="020B0604020202020204" pitchFamily="34" charset="0"/>
                <a:hlinkClick r:id="rId13" tooltip="Family tree"/>
              </a:rPr>
              <a:t>family tree</a:t>
            </a:r>
            <a:r>
              <a:rPr lang="en-US" b="0" i="0" dirty="0">
                <a:solidFill>
                  <a:srgbClr val="202122"/>
                </a:solidFill>
                <a:effectLst/>
                <a:latin typeface="Arial" panose="020B0604020202020204" pitchFamily="34" charset="0"/>
              </a:rPr>
              <a:t>, and any text content a customer had optionally included in their "About" section. On October 6, 2023, the company confirmed that the hacker(s) had illicitly accessed data on approximately 6.9 million users.</a:t>
            </a:r>
            <a:endParaRPr lang="en-US" dirty="0"/>
          </a:p>
        </p:txBody>
      </p:sp>
      <p:pic>
        <p:nvPicPr>
          <p:cNvPr id="4" name="Audio 3">
            <a:hlinkClick r:id="" action="ppaction://media"/>
            <a:extLst>
              <a:ext uri="{FF2B5EF4-FFF2-40B4-BE49-F238E27FC236}">
                <a16:creationId xmlns:a16="http://schemas.microsoft.com/office/drawing/2014/main" id="{C56ECE23-7936-08AA-AF66-10AC5E55CF41}"/>
              </a:ext>
            </a:extLst>
          </p:cNvPr>
          <p:cNvPicPr>
            <a:picLocks noChangeAspect="1"/>
          </p:cNvPicPr>
          <p:nvPr>
            <a:audioFile r:link="rId2"/>
            <p:extLst>
              <p:ext uri="{DAA4B4D4-6D71-4841-9C94-3DE7FCFB9230}">
                <p14:media xmlns:p14="http://schemas.microsoft.com/office/powerpoint/2010/main" r:embed="rId1"/>
              </p:ext>
            </p:extLst>
          </p:nvPr>
        </p:nvPicPr>
        <p:blipFill>
          <a:blip r:embed="rId1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033324398"/>
      </p:ext>
    </p:extLst>
  </p:cSld>
  <p:clrMapOvr>
    <a:masterClrMapping/>
  </p:clrMapOvr>
  <mc:AlternateContent xmlns:mc="http://schemas.openxmlformats.org/markup-compatibility/2006">
    <mc:Choice xmlns:p14="http://schemas.microsoft.com/office/powerpoint/2010/main" Requires="p14">
      <p:transition spd="slow" p14:dur="2000" advTm="59573"/>
    </mc:Choice>
    <mc:Fallback>
      <p:transition spd="slow" advTm="59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92A72-460D-E92E-624C-B012C3BCF0CC}"/>
              </a:ext>
            </a:extLst>
          </p:cNvPr>
          <p:cNvSpPr>
            <a:spLocks noGrp="1"/>
          </p:cNvSpPr>
          <p:nvPr>
            <p:ph type="title"/>
          </p:nvPr>
        </p:nvSpPr>
        <p:spPr/>
        <p:txBody>
          <a:bodyPr/>
          <a:lstStyle/>
          <a:p>
            <a:r>
              <a:rPr lang="en-US" dirty="0"/>
              <a:t>Data Leaked</a:t>
            </a:r>
          </a:p>
        </p:txBody>
      </p:sp>
      <p:sp>
        <p:nvSpPr>
          <p:cNvPr id="4" name="Rectangle 1">
            <a:extLst>
              <a:ext uri="{FF2B5EF4-FFF2-40B4-BE49-F238E27FC236}">
                <a16:creationId xmlns:a16="http://schemas.microsoft.com/office/drawing/2014/main" id="{0AE6098E-406A-5BA3-4B1E-224FD47FF649}"/>
              </a:ext>
            </a:extLst>
          </p:cNvPr>
          <p:cNvSpPr>
            <a:spLocks noGrp="1" noChangeArrowheads="1"/>
          </p:cNvSpPr>
          <p:nvPr>
            <p:ph idx="1"/>
          </p:nvPr>
        </p:nvSpPr>
        <p:spPr bwMode="auto">
          <a:xfrm>
            <a:off x="934721" y="2171378"/>
            <a:ext cx="10120134"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Date of Breach:</a:t>
            </a:r>
            <a:r>
              <a:rPr kumimoji="0" lang="en-US" altLang="en-US" sz="1800" b="0" i="0" u="none" strike="noStrike" cap="none" normalizeH="0" baseline="0" dirty="0">
                <a:ln>
                  <a:noFill/>
                </a:ln>
                <a:solidFill>
                  <a:schemeClr val="tx1"/>
                </a:solidFill>
                <a:effectLst/>
                <a:latin typeface="Arial" panose="020B0604020202020204" pitchFamily="34" charset="0"/>
              </a:rPr>
              <a:t> Discovered in </a:t>
            </a:r>
            <a:r>
              <a:rPr kumimoji="0" lang="en-US" altLang="en-US" sz="1800" b="1" i="0" u="none" strike="noStrike" cap="none" normalizeH="0" baseline="0" dirty="0">
                <a:ln>
                  <a:noFill/>
                </a:ln>
                <a:solidFill>
                  <a:schemeClr val="tx1"/>
                </a:solidFill>
                <a:effectLst/>
                <a:latin typeface="Arial" panose="020B0604020202020204" pitchFamily="34" charset="0"/>
              </a:rPr>
              <a:t>October 2023</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Company Affected:</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23andMe</a:t>
            </a:r>
            <a:r>
              <a:rPr kumimoji="0" lang="en-US" altLang="en-US" sz="1800" b="0" i="0" u="none" strike="noStrike" cap="none" normalizeH="0" baseline="0" dirty="0">
                <a:ln>
                  <a:noFill/>
                </a:ln>
                <a:solidFill>
                  <a:schemeClr val="tx1"/>
                </a:solidFill>
                <a:effectLst/>
                <a:latin typeface="Arial" panose="020B0604020202020204" pitchFamily="34" charset="0"/>
              </a:rPr>
              <a:t>, a personal genomics and biotechnology company.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Users Impacted:</a:t>
            </a:r>
            <a:r>
              <a:rPr kumimoji="0" lang="en-US" altLang="en-US" sz="1800" b="0" i="0" u="none" strike="noStrike" cap="none" normalizeH="0" baseline="0" dirty="0">
                <a:ln>
                  <a:noFill/>
                </a:ln>
                <a:solidFill>
                  <a:schemeClr val="tx1"/>
                </a:solidFill>
                <a:effectLst/>
                <a:latin typeface="Arial" panose="020B0604020202020204" pitchFamily="34" charset="0"/>
              </a:rPr>
              <a:t> Data from </a:t>
            </a:r>
            <a:r>
              <a:rPr kumimoji="0" lang="en-US" altLang="en-US" sz="1800" b="1" i="0" u="none" strike="noStrike" cap="none" normalizeH="0" baseline="0" dirty="0">
                <a:ln>
                  <a:noFill/>
                </a:ln>
                <a:solidFill>
                  <a:schemeClr val="tx1"/>
                </a:solidFill>
                <a:effectLst/>
                <a:latin typeface="Arial" panose="020B0604020202020204" pitchFamily="34" charset="0"/>
              </a:rPr>
              <a:t>6.9 million users</a:t>
            </a:r>
            <a:r>
              <a:rPr kumimoji="0" lang="en-US" altLang="en-US" sz="1800" b="0" i="0" u="none" strike="noStrike" cap="none" normalizeH="0" baseline="0" dirty="0">
                <a:ln>
                  <a:noFill/>
                </a:ln>
                <a:solidFill>
                  <a:schemeClr val="tx1"/>
                </a:solidFill>
                <a:effectLst/>
                <a:latin typeface="Arial" panose="020B0604020202020204" pitchFamily="34" charset="0"/>
              </a:rPr>
              <a:t> was exposed.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Type of Data Leaked:</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Full names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Profile photos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Birth years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Geographic locations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Genetic ancestry information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DNA Relatives data (used to connect users with genetic relatives)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DB10C993-E077-C3EB-03A8-E791958C27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31760" y="3741038"/>
            <a:ext cx="4460240" cy="2371725"/>
          </a:xfrm>
          <a:prstGeom prst="rect">
            <a:avLst/>
          </a:prstGeom>
        </p:spPr>
      </p:pic>
      <p:pic>
        <p:nvPicPr>
          <p:cNvPr id="3" name="Audio 2">
            <a:hlinkClick r:id="" action="ppaction://media"/>
            <a:extLst>
              <a:ext uri="{FF2B5EF4-FFF2-40B4-BE49-F238E27FC236}">
                <a16:creationId xmlns:a16="http://schemas.microsoft.com/office/drawing/2014/main" id="{BA9A4DBB-571F-268F-160F-66BB42F7963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799012317"/>
      </p:ext>
    </p:extLst>
  </p:cSld>
  <p:clrMapOvr>
    <a:masterClrMapping/>
  </p:clrMapOvr>
  <mc:AlternateContent xmlns:mc="http://schemas.openxmlformats.org/markup-compatibility/2006">
    <mc:Choice xmlns:p14="http://schemas.microsoft.com/office/powerpoint/2010/main" Requires="p14">
      <p:transition spd="slow" p14:dur="2000" advTm="13129"/>
    </mc:Choice>
    <mc:Fallback>
      <p:transition spd="slow" advTm="13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DEE21-3361-2A27-7F52-B03E3677C0D0}"/>
              </a:ext>
            </a:extLst>
          </p:cNvPr>
          <p:cNvSpPr>
            <a:spLocks noGrp="1"/>
          </p:cNvSpPr>
          <p:nvPr>
            <p:ph type="title"/>
          </p:nvPr>
        </p:nvSpPr>
        <p:spPr/>
        <p:txBody>
          <a:bodyPr/>
          <a:lstStyle/>
          <a:p>
            <a:r>
              <a:rPr lang="en-US" dirty="0"/>
              <a:t>Further Details</a:t>
            </a:r>
          </a:p>
        </p:txBody>
      </p:sp>
      <p:sp>
        <p:nvSpPr>
          <p:cNvPr id="5" name="Rectangle 2">
            <a:extLst>
              <a:ext uri="{FF2B5EF4-FFF2-40B4-BE49-F238E27FC236}">
                <a16:creationId xmlns:a16="http://schemas.microsoft.com/office/drawing/2014/main" id="{CA17316B-9EB4-5B0E-272A-048DF66B00BE}"/>
              </a:ext>
            </a:extLst>
          </p:cNvPr>
          <p:cNvSpPr>
            <a:spLocks noGrp="1" noChangeArrowheads="1"/>
          </p:cNvSpPr>
          <p:nvPr>
            <p:ph idx="1"/>
          </p:nvPr>
        </p:nvSpPr>
        <p:spPr bwMode="auto">
          <a:xfrm>
            <a:off x="802641" y="2309878"/>
            <a:ext cx="10950798"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Attack Method:</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Credential Stuffing:</a:t>
            </a:r>
            <a:r>
              <a:rPr kumimoji="0" lang="en-US" altLang="en-US" sz="1800" b="0" i="0" u="none" strike="noStrike" cap="none" normalizeH="0" baseline="0" dirty="0">
                <a:ln>
                  <a:noFill/>
                </a:ln>
                <a:solidFill>
                  <a:schemeClr val="tx1"/>
                </a:solidFill>
                <a:effectLst/>
                <a:latin typeface="Arial" panose="020B0604020202020204" pitchFamily="34" charset="0"/>
              </a:rPr>
              <a:t> Hackers used previously leaked credentials from other breaches to access 23andMe accounts, exploiting users who reused passwords.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Exploitation of Platform Features: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Attackers leveraged the </a:t>
            </a:r>
            <a:r>
              <a:rPr kumimoji="0" lang="en-US" altLang="en-US" sz="1800" b="1" i="0" u="none" strike="noStrike" cap="none" normalizeH="0" baseline="0" dirty="0">
                <a:ln>
                  <a:noFill/>
                </a:ln>
                <a:solidFill>
                  <a:schemeClr val="tx1"/>
                </a:solidFill>
                <a:effectLst/>
                <a:latin typeface="Arial" panose="020B0604020202020204" pitchFamily="34" charset="0"/>
              </a:rPr>
              <a:t>“DNA Relatives”</a:t>
            </a:r>
            <a:r>
              <a:rPr kumimoji="0" lang="en-US" altLang="en-US" sz="1800" b="0" i="0" u="none" strike="noStrike" cap="none" normalizeH="0" baseline="0" dirty="0">
                <a:ln>
                  <a:noFill/>
                </a:ln>
                <a:solidFill>
                  <a:schemeClr val="tx1"/>
                </a:solidFill>
                <a:effectLst/>
                <a:latin typeface="Arial" panose="020B0604020202020204" pitchFamily="34" charset="0"/>
              </a:rPr>
              <a:t> feature to access not only the victim’s data but also the data of their genetic matches, exponentially increasing the data exposed.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Targeted Groups: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Data sets focusing on specific ethnic groups (e.g., </a:t>
            </a:r>
            <a:r>
              <a:rPr kumimoji="0" lang="en-US" altLang="en-US" sz="1800" b="1" i="0" u="none" strike="noStrike" cap="none" normalizeH="0" baseline="0" dirty="0">
                <a:ln>
                  <a:noFill/>
                </a:ln>
                <a:solidFill>
                  <a:schemeClr val="tx1"/>
                </a:solidFill>
                <a:effectLst/>
                <a:latin typeface="Arial" panose="020B0604020202020204" pitchFamily="34" charset="0"/>
              </a:rPr>
              <a:t>Ashkenazi Jews</a:t>
            </a:r>
            <a:r>
              <a:rPr kumimoji="0" lang="en-US" altLang="en-US" sz="1800" b="0" i="0" u="none" strike="noStrike" cap="none" normalizeH="0" baseline="0" dirty="0">
                <a:ln>
                  <a:noFill/>
                </a:ln>
                <a:solidFill>
                  <a:schemeClr val="tx1"/>
                </a:solidFill>
                <a:effectLst/>
                <a:latin typeface="Arial" panose="020B0604020202020204" pitchFamily="34" charset="0"/>
              </a:rPr>
              <a:t> and </a:t>
            </a:r>
            <a:r>
              <a:rPr kumimoji="0" lang="en-US" altLang="en-US" sz="1800" b="1" i="0" u="none" strike="noStrike" cap="none" normalizeH="0" baseline="0" dirty="0">
                <a:ln>
                  <a:noFill/>
                </a:ln>
                <a:solidFill>
                  <a:schemeClr val="tx1"/>
                </a:solidFill>
                <a:effectLst/>
                <a:latin typeface="Arial" panose="020B0604020202020204" pitchFamily="34" charset="0"/>
              </a:rPr>
              <a:t>Chinese</a:t>
            </a:r>
            <a:r>
              <a:rPr kumimoji="0" lang="en-US" altLang="en-US" sz="1800" b="0" i="0" u="none" strike="noStrike" cap="none" normalizeH="0" baseline="0" dirty="0">
                <a:ln>
                  <a:noFill/>
                </a:ln>
                <a:solidFill>
                  <a:schemeClr val="tx1"/>
                </a:solidFill>
                <a:effectLst/>
                <a:latin typeface="Arial" panose="020B0604020202020204" pitchFamily="34" charset="0"/>
              </a:rPr>
              <a:t>) were advertised on hacking forums.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 name="Audio 2">
            <a:hlinkClick r:id="" action="ppaction://media"/>
            <a:extLst>
              <a:ext uri="{FF2B5EF4-FFF2-40B4-BE49-F238E27FC236}">
                <a16:creationId xmlns:a16="http://schemas.microsoft.com/office/drawing/2014/main" id="{6AF0D689-1B6F-565B-7E57-9654526D600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158548437"/>
      </p:ext>
    </p:extLst>
  </p:cSld>
  <p:clrMapOvr>
    <a:masterClrMapping/>
  </p:clrMapOvr>
  <mc:AlternateContent xmlns:mc="http://schemas.openxmlformats.org/markup-compatibility/2006">
    <mc:Choice xmlns:p14="http://schemas.microsoft.com/office/powerpoint/2010/main" Requires="p14">
      <p:transition spd="slow" p14:dur="2000" advTm="91685"/>
    </mc:Choice>
    <mc:Fallback>
      <p:transition spd="slow" advTm="91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8BC57-5255-759F-3C03-E8329C9F294E}"/>
              </a:ext>
            </a:extLst>
          </p:cNvPr>
          <p:cNvSpPr>
            <a:spLocks noGrp="1"/>
          </p:cNvSpPr>
          <p:nvPr>
            <p:ph type="title"/>
          </p:nvPr>
        </p:nvSpPr>
        <p:spPr>
          <a:xfrm>
            <a:off x="1451579" y="804520"/>
            <a:ext cx="9603275" cy="870304"/>
          </a:xfrm>
        </p:spPr>
        <p:txBody>
          <a:bodyPr/>
          <a:lstStyle/>
          <a:p>
            <a:r>
              <a:rPr lang="en-US" dirty="0"/>
              <a:t>Company Response and Legal Repercussions</a:t>
            </a:r>
          </a:p>
        </p:txBody>
      </p:sp>
      <p:sp>
        <p:nvSpPr>
          <p:cNvPr id="5" name="Rectangle 2">
            <a:extLst>
              <a:ext uri="{FF2B5EF4-FFF2-40B4-BE49-F238E27FC236}">
                <a16:creationId xmlns:a16="http://schemas.microsoft.com/office/drawing/2014/main" id="{C7379175-F03B-FDCC-FB73-068F0CFAADDD}"/>
              </a:ext>
            </a:extLst>
          </p:cNvPr>
          <p:cNvSpPr>
            <a:spLocks noGrp="1" noChangeArrowheads="1"/>
          </p:cNvSpPr>
          <p:nvPr>
            <p:ph idx="1"/>
          </p:nvPr>
        </p:nvSpPr>
        <p:spPr bwMode="auto">
          <a:xfrm>
            <a:off x="404037" y="1397825"/>
            <a:ext cx="11545389"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b="1" dirty="0">
                <a:latin typeface="Arial" panose="020B0604020202020204" pitchFamily="34" charset="0"/>
              </a:rPr>
              <a:t>Initial Action:</a:t>
            </a: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Investigation launched and third-party security experts engaged.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Temporary disabling of sensitive features like the </a:t>
            </a:r>
            <a:r>
              <a:rPr kumimoji="0" lang="en-US" altLang="en-US" sz="1800" b="1" i="0" u="none" strike="noStrike" cap="none" normalizeH="0" baseline="0" dirty="0">
                <a:ln>
                  <a:noFill/>
                </a:ln>
                <a:solidFill>
                  <a:schemeClr val="tx1"/>
                </a:solidFill>
                <a:effectLst/>
                <a:latin typeface="Arial" panose="020B0604020202020204" pitchFamily="34" charset="0"/>
              </a:rPr>
              <a:t>chromosome browser</a:t>
            </a:r>
            <a:r>
              <a:rPr kumimoji="0" lang="en-US" altLang="en-US" sz="1800" b="0" i="0" u="none" strike="noStrike" cap="none" normalizeH="0" baseline="0" dirty="0">
                <a:ln>
                  <a:noFill/>
                </a:ln>
                <a:solidFill>
                  <a:schemeClr val="tx1"/>
                </a:solidFill>
                <a:effectLst/>
                <a:latin typeface="Arial" panose="020B0604020202020204" pitchFamily="34" charset="0"/>
              </a:rPr>
              <a:t> and </a:t>
            </a:r>
            <a:r>
              <a:rPr kumimoji="0" lang="en-US" altLang="en-US" sz="1800" b="1" i="0" u="none" strike="noStrike" cap="none" normalizeH="0" baseline="0" dirty="0">
                <a:ln>
                  <a:noFill/>
                </a:ln>
                <a:solidFill>
                  <a:schemeClr val="tx1"/>
                </a:solidFill>
                <a:effectLst/>
                <a:latin typeface="Arial" panose="020B0604020202020204" pitchFamily="34" charset="0"/>
              </a:rPr>
              <a:t>raw data downloads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Legal Repercussions: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Affected users filed a class-action lawsuit.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In </a:t>
            </a:r>
            <a:r>
              <a:rPr kumimoji="0" lang="en-US" altLang="en-US" sz="1800" b="1" i="0" u="none" strike="noStrike" cap="none" normalizeH="0" baseline="0" dirty="0">
                <a:ln>
                  <a:noFill/>
                </a:ln>
                <a:solidFill>
                  <a:schemeClr val="tx1"/>
                </a:solidFill>
                <a:effectLst/>
                <a:latin typeface="Arial" panose="020B0604020202020204" pitchFamily="34" charset="0"/>
              </a:rPr>
              <a:t>September 2024</a:t>
            </a:r>
            <a:r>
              <a:rPr kumimoji="0" lang="en-US" altLang="en-US" sz="1800" b="0" i="0" u="none" strike="noStrike" cap="none" normalizeH="0" baseline="0" dirty="0">
                <a:ln>
                  <a:noFill/>
                </a:ln>
                <a:solidFill>
                  <a:schemeClr val="tx1"/>
                </a:solidFill>
                <a:effectLst/>
                <a:latin typeface="Arial" panose="020B0604020202020204" pitchFamily="34" charset="0"/>
              </a:rPr>
              <a:t>, 23andMe agreed to a </a:t>
            </a:r>
            <a:r>
              <a:rPr kumimoji="0" lang="en-US" altLang="en-US" sz="1800" b="1" i="0" u="none" strike="noStrike" cap="none" normalizeH="0" baseline="0" dirty="0">
                <a:ln>
                  <a:noFill/>
                </a:ln>
                <a:solidFill>
                  <a:schemeClr val="tx1"/>
                </a:solidFill>
                <a:effectLst/>
                <a:latin typeface="Arial" panose="020B0604020202020204" pitchFamily="34" charset="0"/>
              </a:rPr>
              <a:t>$30 million</a:t>
            </a:r>
            <a:r>
              <a:rPr kumimoji="0" lang="en-US" altLang="en-US" sz="1800" b="0" i="0" u="none" strike="noStrike" cap="none" normalizeH="0" baseline="0" dirty="0">
                <a:ln>
                  <a:noFill/>
                </a:ln>
                <a:solidFill>
                  <a:schemeClr val="tx1"/>
                </a:solidFill>
                <a:effectLst/>
                <a:latin typeface="Arial" panose="020B0604020202020204" pitchFamily="34" charset="0"/>
              </a:rPr>
              <a:t> settlement and offered </a:t>
            </a:r>
            <a:r>
              <a:rPr kumimoji="0" lang="en-US" altLang="en-US" sz="1800" b="1" i="0" u="none" strike="noStrike" cap="none" normalizeH="0" baseline="0" dirty="0">
                <a:ln>
                  <a:noFill/>
                </a:ln>
                <a:solidFill>
                  <a:schemeClr val="tx1"/>
                </a:solidFill>
                <a:effectLst/>
                <a:latin typeface="Arial" panose="020B0604020202020204" pitchFamily="34" charset="0"/>
              </a:rPr>
              <a:t>3 years of security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monitoring</a:t>
            </a:r>
            <a:r>
              <a:rPr kumimoji="0" lang="en-US" altLang="en-US" sz="1800" b="0" i="0" u="none" strike="noStrike" cap="none" normalizeH="0" baseline="0" dirty="0">
                <a:ln>
                  <a:noFill/>
                </a:ln>
                <a:solidFill>
                  <a:schemeClr val="tx1"/>
                </a:solidFill>
                <a:effectLst/>
                <a:latin typeface="Arial" panose="020B0604020202020204" pitchFamily="34" charset="0"/>
              </a:rPr>
              <a:t> to impacted users.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Reputation Damage &amp; Business Impact: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Company’s market value dropped from </a:t>
            </a:r>
            <a:r>
              <a:rPr kumimoji="0" lang="en-US" altLang="en-US" sz="1800" b="1" i="0" u="none" strike="noStrike" cap="none" normalizeH="0" baseline="0" dirty="0">
                <a:ln>
                  <a:noFill/>
                </a:ln>
                <a:solidFill>
                  <a:schemeClr val="tx1"/>
                </a:solidFill>
                <a:effectLst/>
                <a:latin typeface="Arial" panose="020B0604020202020204" pitchFamily="34" charset="0"/>
              </a:rPr>
              <a:t>$3.5 billion</a:t>
            </a:r>
            <a:r>
              <a:rPr kumimoji="0" lang="en-US" altLang="en-US" sz="1800" b="0" i="0" u="none" strike="noStrike" cap="none" normalizeH="0" baseline="0" dirty="0">
                <a:ln>
                  <a:noFill/>
                </a:ln>
                <a:solidFill>
                  <a:schemeClr val="tx1"/>
                </a:solidFill>
                <a:effectLst/>
                <a:latin typeface="Arial" panose="020B0604020202020204" pitchFamily="34" charset="0"/>
              </a:rPr>
              <a:t> to around </a:t>
            </a:r>
            <a:r>
              <a:rPr kumimoji="0" lang="en-US" altLang="en-US" sz="1800" b="1" i="0" u="none" strike="noStrike" cap="none" normalizeH="0" baseline="0" dirty="0">
                <a:ln>
                  <a:noFill/>
                </a:ln>
                <a:solidFill>
                  <a:schemeClr val="tx1"/>
                </a:solidFill>
                <a:effectLst/>
                <a:latin typeface="Arial" panose="020B0604020202020204" pitchFamily="34" charset="0"/>
              </a:rPr>
              <a:t>$180.2 million</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Full Board Resignation:</a:t>
            </a:r>
            <a:r>
              <a:rPr kumimoji="0" lang="en-US" altLang="en-US" sz="1800" b="0" i="0" u="none" strike="noStrike" cap="none" normalizeH="0" baseline="0" dirty="0">
                <a:ln>
                  <a:noFill/>
                </a:ln>
                <a:solidFill>
                  <a:schemeClr val="tx1"/>
                </a:solidFill>
                <a:effectLst/>
                <a:latin typeface="Arial" panose="020B0604020202020204" pitchFamily="34" charset="0"/>
              </a:rPr>
              <a:t> Seven independent board members resigned over disagreements with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CEO Anne Wojcicki’s plans to take the company private.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Massive Layoffs:</a:t>
            </a:r>
            <a:r>
              <a:rPr kumimoji="0" lang="en-US" altLang="en-US" sz="1800" b="0" i="0" u="none" strike="noStrike" cap="none" normalizeH="0" baseline="0" dirty="0">
                <a:ln>
                  <a:noFill/>
                </a:ln>
                <a:solidFill>
                  <a:schemeClr val="tx1"/>
                </a:solidFill>
                <a:effectLst/>
                <a:latin typeface="Arial" panose="020B0604020202020204" pitchFamily="34" charset="0"/>
              </a:rPr>
              <a:t> In </a:t>
            </a:r>
            <a:r>
              <a:rPr kumimoji="0" lang="en-US" altLang="en-US" sz="1800" b="1" i="0" u="none" strike="noStrike" cap="none" normalizeH="0" baseline="0" dirty="0">
                <a:ln>
                  <a:noFill/>
                </a:ln>
                <a:solidFill>
                  <a:schemeClr val="tx1"/>
                </a:solidFill>
                <a:effectLst/>
                <a:latin typeface="Arial" panose="020B0604020202020204" pitchFamily="34" charset="0"/>
              </a:rPr>
              <a:t>November 2024</a:t>
            </a:r>
            <a:r>
              <a:rPr kumimoji="0" lang="en-US" altLang="en-US" sz="1800" b="0" i="0" u="none" strike="noStrike" cap="none" normalizeH="0" baseline="0" dirty="0">
                <a:ln>
                  <a:noFill/>
                </a:ln>
                <a:solidFill>
                  <a:schemeClr val="tx1"/>
                </a:solidFill>
                <a:effectLst/>
                <a:latin typeface="Arial" panose="020B0604020202020204" pitchFamily="34" charset="0"/>
              </a:rPr>
              <a:t>, 23andMe cut </a:t>
            </a:r>
            <a:r>
              <a:rPr kumimoji="0" lang="en-US" altLang="en-US" sz="1800" b="1" i="0" u="none" strike="noStrike" cap="none" normalizeH="0" baseline="0" dirty="0">
                <a:ln>
                  <a:noFill/>
                </a:ln>
                <a:solidFill>
                  <a:schemeClr val="tx1"/>
                </a:solidFill>
                <a:effectLst/>
                <a:latin typeface="Arial" panose="020B0604020202020204" pitchFamily="34" charset="0"/>
              </a:rPr>
              <a:t>40%</a:t>
            </a:r>
            <a:r>
              <a:rPr kumimoji="0" lang="en-US" altLang="en-US" sz="1800" b="0" i="0" u="none" strike="noStrike" cap="none" normalizeH="0" baseline="0" dirty="0">
                <a:ln>
                  <a:noFill/>
                </a:ln>
                <a:solidFill>
                  <a:schemeClr val="tx1"/>
                </a:solidFill>
                <a:effectLst/>
                <a:latin typeface="Arial" panose="020B0604020202020204" pitchFamily="34" charset="0"/>
              </a:rPr>
              <a:t> of its workforce (~200 employees) and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ended development of its therapeutic programs.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86207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41480-3245-67FA-FE3E-EB2D53DAF298}"/>
              </a:ext>
            </a:extLst>
          </p:cNvPr>
          <p:cNvSpPr>
            <a:spLocks noGrp="1"/>
          </p:cNvSpPr>
          <p:nvPr>
            <p:ph type="title"/>
          </p:nvPr>
        </p:nvSpPr>
        <p:spPr/>
        <p:txBody>
          <a:bodyPr/>
          <a:lstStyle/>
          <a:p>
            <a:r>
              <a:rPr lang="en-US" dirty="0"/>
              <a:t>Impact on the company</a:t>
            </a:r>
          </a:p>
        </p:txBody>
      </p:sp>
      <p:sp>
        <p:nvSpPr>
          <p:cNvPr id="3" name="Content Placeholder 2">
            <a:extLst>
              <a:ext uri="{FF2B5EF4-FFF2-40B4-BE49-F238E27FC236}">
                <a16:creationId xmlns:a16="http://schemas.microsoft.com/office/drawing/2014/main" id="{98C30DD1-83BB-2D21-511A-1526A3668CA5}"/>
              </a:ext>
            </a:extLst>
          </p:cNvPr>
          <p:cNvSpPr>
            <a:spLocks noGrp="1"/>
          </p:cNvSpPr>
          <p:nvPr>
            <p:ph idx="1"/>
          </p:nvPr>
        </p:nvSpPr>
        <p:spPr/>
        <p:txBody>
          <a:bodyPr/>
          <a:lstStyle/>
          <a:p>
            <a:pPr algn="just"/>
            <a:r>
              <a:rPr lang="en-US" dirty="0"/>
              <a:t>The data breach had profound implications for 23andMe's financial stability and corporate governance. The company's stock value plummeted, leading to a market capitalization of approximately $180.2 million, a significant decline from its previous valuation of $3.5 billion. In September 2024, all seven independent board members resigned due to strategic disagreements with CEO Anne Wojcicki's proposal to take the company private. Subsequently, in November 2024, 23andMe announced a 40% reduction in its workforce, amounting to 200 employees, and ceased further development of its therapeutic programs.</a:t>
            </a:r>
          </a:p>
        </p:txBody>
      </p:sp>
    </p:spTree>
    <p:extLst>
      <p:ext uri="{BB962C8B-B14F-4D97-AF65-F5344CB8AC3E}">
        <p14:creationId xmlns:p14="http://schemas.microsoft.com/office/powerpoint/2010/main" val="1070499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994E7-5877-37F3-F48F-EA69879D62E2}"/>
              </a:ext>
            </a:extLst>
          </p:cNvPr>
          <p:cNvSpPr>
            <a:spLocks noGrp="1"/>
          </p:cNvSpPr>
          <p:nvPr>
            <p:ph type="title"/>
          </p:nvPr>
        </p:nvSpPr>
        <p:spPr/>
        <p:txBody>
          <a:bodyPr/>
          <a:lstStyle/>
          <a:p>
            <a:r>
              <a:rPr lang="en-US" dirty="0"/>
              <a:t>Preventive measures</a:t>
            </a:r>
          </a:p>
        </p:txBody>
      </p:sp>
      <p:sp>
        <p:nvSpPr>
          <p:cNvPr id="5" name="Rectangle 2">
            <a:extLst>
              <a:ext uri="{FF2B5EF4-FFF2-40B4-BE49-F238E27FC236}">
                <a16:creationId xmlns:a16="http://schemas.microsoft.com/office/drawing/2014/main" id="{4C8F97E8-B354-452E-130A-0898AEDAA51C}"/>
              </a:ext>
            </a:extLst>
          </p:cNvPr>
          <p:cNvSpPr>
            <a:spLocks noGrp="1" noChangeArrowheads="1"/>
          </p:cNvSpPr>
          <p:nvPr>
            <p:ph idx="1"/>
          </p:nvPr>
        </p:nvSpPr>
        <p:spPr bwMode="auto">
          <a:xfrm>
            <a:off x="1031359" y="1478882"/>
            <a:ext cx="10023496"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Enforce Multi-Factor Authentication (MFA):</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Require MFA to reduce reliance on passwords alone.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Monitor for Credential Stuffing Attacks: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Use tools that detect unusual login patterns and rapid failed attempts.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Promote Strong Password Hygiene:</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Encourage users to use </a:t>
            </a:r>
            <a:r>
              <a:rPr kumimoji="0" lang="en-US" altLang="en-US" sz="1800" b="1" i="0" u="none" strike="noStrike" cap="none" normalizeH="0" baseline="0" dirty="0">
                <a:ln>
                  <a:noFill/>
                </a:ln>
                <a:solidFill>
                  <a:schemeClr val="tx1"/>
                </a:solidFill>
                <a:effectLst/>
                <a:latin typeface="Arial" panose="020B0604020202020204" pitchFamily="34" charset="0"/>
              </a:rPr>
              <a:t>unique</a:t>
            </a:r>
            <a:r>
              <a:rPr kumimoji="0" lang="en-US" altLang="en-US" sz="1800" b="0" i="0" u="none" strike="noStrike" cap="none" normalizeH="0" baseline="0" dirty="0">
                <a:ln>
                  <a:noFill/>
                </a:ln>
                <a:solidFill>
                  <a:schemeClr val="tx1"/>
                </a:solidFill>
                <a:effectLst/>
                <a:latin typeface="Arial" panose="020B0604020202020204" pitchFamily="34" charset="0"/>
              </a:rPr>
              <a:t> passwords and adopt </a:t>
            </a:r>
            <a:r>
              <a:rPr kumimoji="0" lang="en-US" altLang="en-US" sz="1800" b="1" i="0" u="none" strike="noStrike" cap="none" normalizeH="0" baseline="0" dirty="0">
                <a:ln>
                  <a:noFill/>
                </a:ln>
                <a:solidFill>
                  <a:schemeClr val="tx1"/>
                </a:solidFill>
                <a:effectLst/>
                <a:latin typeface="Arial" panose="020B0604020202020204" pitchFamily="34" charset="0"/>
              </a:rPr>
              <a:t>password managers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Limit Data Exposure in Features: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Ensure that features like “DNA Relatives” cannot inadvertently expose sensitive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Educate Users About Security:</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Regularly inform users about phishing risks, password security, and the dangers of reusing credentials.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Implement Robust Incident Response Plans: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Have clear protocols in place for data breach detection, mitigation, and communication.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Picture 6">
            <a:extLst>
              <a:ext uri="{FF2B5EF4-FFF2-40B4-BE49-F238E27FC236}">
                <a16:creationId xmlns:a16="http://schemas.microsoft.com/office/drawing/2014/main" id="{CCA02064-33C5-1CCE-F26E-4E1E75AA40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64022" y="0"/>
            <a:ext cx="3827978" cy="2885440"/>
          </a:xfrm>
          <a:prstGeom prst="rect">
            <a:avLst/>
          </a:prstGeom>
        </p:spPr>
      </p:pic>
    </p:spTree>
    <p:extLst>
      <p:ext uri="{BB962C8B-B14F-4D97-AF65-F5344CB8AC3E}">
        <p14:creationId xmlns:p14="http://schemas.microsoft.com/office/powerpoint/2010/main" val="1848742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504CA-B3CF-FE22-C737-186315D37FF0}"/>
              </a:ext>
            </a:extLst>
          </p:cNvPr>
          <p:cNvSpPr>
            <a:spLocks noGrp="1"/>
          </p:cNvSpPr>
          <p:nvPr>
            <p:ph type="title"/>
          </p:nvPr>
        </p:nvSpPr>
        <p:spPr/>
        <p:txBody>
          <a:bodyPr/>
          <a:lstStyle/>
          <a:p>
            <a:r>
              <a:rPr lang="en-US" dirty="0"/>
              <a:t>Conclusion</a:t>
            </a:r>
          </a:p>
        </p:txBody>
      </p:sp>
      <p:sp>
        <p:nvSpPr>
          <p:cNvPr id="4" name="Rectangle 1">
            <a:extLst>
              <a:ext uri="{FF2B5EF4-FFF2-40B4-BE49-F238E27FC236}">
                <a16:creationId xmlns:a16="http://schemas.microsoft.com/office/drawing/2014/main" id="{B380783D-B2C5-10D6-AAFE-583EF1EDA9BD}"/>
              </a:ext>
            </a:extLst>
          </p:cNvPr>
          <p:cNvSpPr>
            <a:spLocks noGrp="1" noChangeArrowheads="1"/>
          </p:cNvSpPr>
          <p:nvPr>
            <p:ph idx="1"/>
          </p:nvPr>
        </p:nvSpPr>
        <p:spPr bwMode="auto">
          <a:xfrm>
            <a:off x="1451579" y="2863876"/>
            <a:ext cx="913904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Even when </a:t>
            </a:r>
            <a:r>
              <a:rPr kumimoji="0" lang="en-US" altLang="en-US" sz="1800" b="1" i="0" u="none" strike="noStrike" cap="none" normalizeH="0" baseline="0" dirty="0">
                <a:ln>
                  <a:noFill/>
                </a:ln>
                <a:solidFill>
                  <a:schemeClr val="tx1"/>
                </a:solidFill>
                <a:effectLst/>
                <a:latin typeface="Arial" panose="020B0604020202020204" pitchFamily="34" charset="0"/>
              </a:rPr>
              <a:t>direct hacking</a:t>
            </a:r>
            <a:r>
              <a:rPr kumimoji="0" lang="en-US" altLang="en-US" sz="1800" b="0" i="0" u="none" strike="noStrike" cap="none" normalizeH="0" baseline="0" dirty="0">
                <a:ln>
                  <a:noFill/>
                </a:ln>
                <a:solidFill>
                  <a:schemeClr val="tx1"/>
                </a:solidFill>
                <a:effectLst/>
                <a:latin typeface="Arial" panose="020B0604020202020204" pitchFamily="34" charset="0"/>
              </a:rPr>
              <a:t> isn't involved, weak user practices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(like </a:t>
            </a:r>
            <a:r>
              <a:rPr kumimoji="0" lang="en-US" altLang="en-US" sz="1800" b="1" i="0" u="none" strike="noStrike" cap="none" normalizeH="0" baseline="0" dirty="0">
                <a:ln>
                  <a:noFill/>
                </a:ln>
                <a:solidFill>
                  <a:schemeClr val="tx1"/>
                </a:solidFill>
                <a:effectLst/>
                <a:latin typeface="Arial" panose="020B0604020202020204" pitchFamily="34" charset="0"/>
              </a:rPr>
              <a:t>password reuse</a:t>
            </a:r>
            <a:r>
              <a:rPr kumimoji="0" lang="en-US" altLang="en-US" sz="1800" b="0" i="0" u="none" strike="noStrike" cap="none" normalizeH="0" baseline="0" dirty="0">
                <a:ln>
                  <a:noFill/>
                </a:ln>
                <a:solidFill>
                  <a:schemeClr val="tx1"/>
                </a:solidFill>
                <a:effectLst/>
                <a:latin typeface="Arial" panose="020B0604020202020204" pitchFamily="34" charset="0"/>
              </a:rPr>
              <a:t>) can lead to devastating breaches.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Sensitive personal data</a:t>
            </a:r>
            <a:r>
              <a:rPr kumimoji="0" lang="en-US" altLang="en-US" sz="1800" b="0" i="0" u="none" strike="noStrike" cap="none" normalizeH="0" baseline="0" dirty="0">
                <a:ln>
                  <a:noFill/>
                </a:ln>
                <a:solidFill>
                  <a:schemeClr val="tx1"/>
                </a:solidFill>
                <a:effectLst/>
                <a:latin typeface="Arial" panose="020B0604020202020204" pitchFamily="34" charset="0"/>
              </a:rPr>
              <a:t>—especially genetic information—requires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 higher levels of protection and user education.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Reputation damage</a:t>
            </a:r>
            <a:r>
              <a:rPr kumimoji="0" lang="en-US" altLang="en-US" sz="1800" b="0" i="0" u="none" strike="noStrike" cap="none" normalizeH="0" baseline="0" dirty="0">
                <a:ln>
                  <a:noFill/>
                </a:ln>
                <a:solidFill>
                  <a:schemeClr val="tx1"/>
                </a:solidFill>
                <a:effectLst/>
                <a:latin typeface="Arial" panose="020B0604020202020204" pitchFamily="34" charset="0"/>
              </a:rPr>
              <a:t> and </a:t>
            </a:r>
            <a:r>
              <a:rPr kumimoji="0" lang="en-US" altLang="en-US" sz="1800" b="1" i="0" u="none" strike="noStrike" cap="none" normalizeH="0" baseline="0" dirty="0">
                <a:ln>
                  <a:noFill/>
                </a:ln>
                <a:solidFill>
                  <a:schemeClr val="tx1"/>
                </a:solidFill>
                <a:effectLst/>
                <a:latin typeface="Arial" panose="020B0604020202020204" pitchFamily="34" charset="0"/>
              </a:rPr>
              <a:t>legal consequences</a:t>
            </a:r>
            <a:r>
              <a:rPr kumimoji="0" lang="en-US" altLang="en-US" sz="1800" b="0" i="0" u="none" strike="noStrike" cap="none" normalizeH="0" baseline="0" dirty="0">
                <a:ln>
                  <a:noFill/>
                </a:ln>
                <a:solidFill>
                  <a:schemeClr val="tx1"/>
                </a:solidFill>
                <a:effectLst/>
                <a:latin typeface="Arial" panose="020B0604020202020204" pitchFamily="34" charset="0"/>
              </a:rPr>
              <a:t> can be as harmful as the breach itself. </a:t>
            </a:r>
          </a:p>
        </p:txBody>
      </p:sp>
      <p:pic>
        <p:nvPicPr>
          <p:cNvPr id="6" name="Picture 5">
            <a:extLst>
              <a:ext uri="{FF2B5EF4-FFF2-40B4-BE49-F238E27FC236}">
                <a16:creationId xmlns:a16="http://schemas.microsoft.com/office/drawing/2014/main" id="{FA04D24B-35D8-7F79-155C-569822D333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98561" y="1963763"/>
            <a:ext cx="3068319" cy="1800225"/>
          </a:xfrm>
          <a:prstGeom prst="rect">
            <a:avLst/>
          </a:prstGeom>
        </p:spPr>
      </p:pic>
    </p:spTree>
    <p:extLst>
      <p:ext uri="{BB962C8B-B14F-4D97-AF65-F5344CB8AC3E}">
        <p14:creationId xmlns:p14="http://schemas.microsoft.com/office/powerpoint/2010/main" val="4208491066"/>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77</TotalTime>
  <Words>729</Words>
  <Application>Microsoft Office PowerPoint</Application>
  <PresentationFormat>Widescreen</PresentationFormat>
  <Paragraphs>66</Paragraphs>
  <Slides>8</Slides>
  <Notes>0</Notes>
  <HiddenSlides>0</HiddenSlides>
  <MMClips>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Gill Sans MT</vt:lpstr>
      <vt:lpstr>Gallery</vt:lpstr>
      <vt:lpstr>23andMe</vt:lpstr>
      <vt:lpstr>Introduction</vt:lpstr>
      <vt:lpstr>Data Leaked</vt:lpstr>
      <vt:lpstr>Further Details</vt:lpstr>
      <vt:lpstr>Company Response and Legal Repercussions</vt:lpstr>
      <vt:lpstr>Impact on the company</vt:lpstr>
      <vt:lpstr>Preventive measures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23andMe</dc:title>
  <dc:creator>Ishan Jain</dc:creator>
  <cp:lastModifiedBy>Ishan Jain</cp:lastModifiedBy>
  <cp:revision>9</cp:revision>
  <dcterms:created xsi:type="dcterms:W3CDTF">2025-02-23T18:24:26Z</dcterms:created>
  <dcterms:modified xsi:type="dcterms:W3CDTF">2025-03-04T16:02:06Z</dcterms:modified>
</cp:coreProperties>
</file>

<file path=docProps/thumbnail.jpeg>
</file>